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notesSlides/notesSlide3.xml" ContentType="application/vnd.openxmlformats-officedocument.presentationml.notesSlide+xml"/>
  <Override PartName="/ppt/tags/tag9.xml" ContentType="application/vnd.openxmlformats-officedocument.presentationml.tags+xml"/>
  <Override PartName="/ppt/notesSlides/notesSlide4.xml" ContentType="application/vnd.openxmlformats-officedocument.presentationml.notesSlide+xml"/>
  <Override PartName="/ppt/tags/tag10.xml" ContentType="application/vnd.openxmlformats-officedocument.presentationml.tags+xml"/>
  <Override PartName="/ppt/notesSlides/notesSlide5.xml" ContentType="application/vnd.openxmlformats-officedocument.presentationml.notesSlide+xml"/>
  <Override PartName="/ppt/tags/tag11.xml" ContentType="application/vnd.openxmlformats-officedocument.presentationml.tags+xml"/>
  <Override PartName="/ppt/notesSlides/notesSlide6.xml" ContentType="application/vnd.openxmlformats-officedocument.presentationml.notesSlide+xml"/>
  <Override PartName="/ppt/tags/tag12.xml" ContentType="application/vnd.openxmlformats-officedocument.presentationml.tags+xml"/>
  <Override PartName="/ppt/notesSlides/notesSlide7.xml" ContentType="application/vnd.openxmlformats-officedocument.presentationml.notesSlide+xml"/>
  <Override PartName="/ppt/tags/tag13.xml" ContentType="application/vnd.openxmlformats-officedocument.presentationml.tags+xml"/>
  <Override PartName="/ppt/notesSlides/notesSlide8.xml" ContentType="application/vnd.openxmlformats-officedocument.presentationml.notesSlide+xml"/>
  <Override PartName="/ppt/tags/tag14.xml" ContentType="application/vnd.openxmlformats-officedocument.presentationml.tags+xml"/>
  <Override PartName="/ppt/notesSlides/notesSlide9.xml" ContentType="application/vnd.openxmlformats-officedocument.presentationml.notesSlide+xml"/>
  <Override PartName="/ppt/tags/tag15.xml" ContentType="application/vnd.openxmlformats-officedocument.presentationml.tags+xml"/>
  <Override PartName="/ppt/notesSlides/notesSlide10.xml" ContentType="application/vnd.openxmlformats-officedocument.presentationml.notesSlide+xml"/>
  <Override PartName="/ppt/tags/tag16.xml" ContentType="application/vnd.openxmlformats-officedocument.presentationml.tags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5"/>
  </p:notesMasterIdLst>
  <p:sldIdLst>
    <p:sldId id="269" r:id="rId4"/>
    <p:sldId id="258" r:id="rId5"/>
    <p:sldId id="260" r:id="rId6"/>
    <p:sldId id="272" r:id="rId7"/>
    <p:sldId id="262" r:id="rId8"/>
    <p:sldId id="263" r:id="rId9"/>
    <p:sldId id="264" r:id="rId10"/>
    <p:sldId id="266" r:id="rId11"/>
    <p:sldId id="270" r:id="rId12"/>
    <p:sldId id="267" r:id="rId13"/>
    <p:sldId id="268" r:id="rId14"/>
  </p:sldIdLst>
  <p:sldSz cx="9144000" cy="6858000" type="screen4x3"/>
  <p:notesSz cx="7010400" cy="9296400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sa Jordan" initials="LJ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1231" autoAdjust="0"/>
  </p:normalViewPr>
  <p:slideViewPr>
    <p:cSldViewPr>
      <p:cViewPr varScale="1">
        <p:scale>
          <a:sx n="83" d="100"/>
          <a:sy n="83" d="100"/>
        </p:scale>
        <p:origin x="242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tags" Target="tags/tag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4E8816A-94BD-49DF-890C-27BAE225DF9D}" type="datetimeFigureOut">
              <a:rPr lang="en-US" smtClean="0"/>
              <a:t>12/5/2019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37066DB-C274-4D2C-8A4D-E3E9214260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08407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a title and any information you choose about the presentation.  Please note that each slide has been set up to allow you to put your logo/company name at the top.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96E5A2-178B-4E97-9211-78B885E4D04B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50791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066DB-C274-4D2C-8A4D-E3E9214260F9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10023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 your company logo and contact information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96E5A2-178B-4E97-9211-78B885E4D04B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45880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By participating in the Ticket to Work program, you will:</a:t>
            </a:r>
          </a:p>
          <a:p>
            <a:r>
              <a:rPr lang="en-US" dirty="0">
                <a:latin typeface="Arial" charset="0"/>
                <a:cs typeface="Arial" charset="0"/>
              </a:rPr>
              <a:t>have access to a wide variety of free services provided to you by Ticket to Work service providers, also known as Employment Networks (EN's). These EN's will become your “</a:t>
            </a:r>
            <a:r>
              <a:rPr lang="en-US" i="1" dirty="0">
                <a:latin typeface="Arial" charset="0"/>
                <a:cs typeface="Arial" charset="0"/>
              </a:rPr>
              <a:t>Employment Team,</a:t>
            </a:r>
            <a:r>
              <a:rPr lang="en-US" dirty="0">
                <a:latin typeface="Arial" charset="0"/>
                <a:cs typeface="Arial" charset="0"/>
              </a:rPr>
              <a:t>” ready to support you on your journey to financial independence.</a:t>
            </a:r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96E5A2-178B-4E97-9211-78B885E4D04B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5872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Established by Social Security Administration (SSA)</a:t>
            </a:r>
          </a:p>
          <a:p>
            <a:r>
              <a:rPr lang="en-US" dirty="0"/>
              <a:t>Eligibility: For </a:t>
            </a:r>
            <a:r>
              <a:rPr lang="en-US" i="1" dirty="0"/>
              <a:t>disability beneficiaries, Supplemental Security Income and Social Security Disability Income,</a:t>
            </a:r>
            <a:r>
              <a:rPr lang="en-US" dirty="0"/>
              <a:t> age 18-64</a:t>
            </a:r>
          </a:p>
          <a:p>
            <a:r>
              <a:rPr lang="en-US" dirty="0"/>
              <a:t>Supports </a:t>
            </a:r>
            <a:r>
              <a:rPr lang="en-US" i="1" dirty="0"/>
              <a:t>career development</a:t>
            </a:r>
            <a:r>
              <a:rPr lang="en-US" dirty="0"/>
              <a:t> for people with disabilities who want to work with the goal of becoming self-sufficient</a:t>
            </a:r>
          </a:p>
          <a:p>
            <a:r>
              <a:rPr lang="en-US" dirty="0"/>
              <a:t>A </a:t>
            </a:r>
            <a:r>
              <a:rPr lang="en-US" i="1" dirty="0"/>
              <a:t>free</a:t>
            </a:r>
            <a:r>
              <a:rPr lang="en-US" dirty="0"/>
              <a:t> and </a:t>
            </a:r>
            <a:r>
              <a:rPr lang="en-US" i="1" dirty="0"/>
              <a:t>voluntary </a:t>
            </a:r>
            <a:r>
              <a:rPr lang="en-US" dirty="0"/>
              <a:t>program</a:t>
            </a:r>
          </a:p>
          <a:p>
            <a:r>
              <a:rPr lang="en-US" dirty="0"/>
              <a:t>Services provided by Employment Networks		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900" dirty="0">
                <a:solidFill>
                  <a:schemeClr val="tx2">
                    <a:lumMod val="75000"/>
                  </a:schemeClr>
                </a:solidFill>
              </a:rPr>
              <a:t>Taken from www.chosework.net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96E5A2-178B-4E97-9211-78B885E4D04B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69512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066DB-C274-4D2C-8A4D-E3E9214260F9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5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private or public organization that can help with career counseling and assistance with job placement.</a:t>
            </a:r>
          </a:p>
          <a:p>
            <a:r>
              <a:rPr lang="en-US" dirty="0"/>
              <a:t>Provides a variety of services to assist beneficiaries in finding and maintaining long term employment.</a:t>
            </a:r>
          </a:p>
          <a:p>
            <a:r>
              <a:rPr lang="en-US" dirty="0"/>
              <a:t>Funded by the Social Security Administration to provide employment services at no cost to job seekers.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96E5A2-178B-4E97-9211-78B885E4D04B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3870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ENs:</a:t>
            </a:r>
            <a:r>
              <a:rPr lang="en-US" baseline="0" dirty="0"/>
              <a:t>  Add/delete specific services that fit your EN.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96E5A2-178B-4E97-9211-78B885E4D04B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38137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96E5A2-178B-4E97-9211-78B885E4D04B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95022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066DB-C274-4D2C-8A4D-E3E9214260F9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3317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96E5A2-178B-4E97-9211-78B885E4D04B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59231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AD51A39-0D30-4640-BE6B-CCE2B7432861}" type="datetime1">
              <a:rPr lang="en-US" smtClean="0"/>
              <a:t>12/5/2019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E6206-DFBC-4B11-94A1-B147F91D588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7"/>
          <p:cNvSpPr>
            <a:spLocks noChangeArrowheads="1"/>
          </p:cNvSpPr>
          <p:nvPr userDrawn="1"/>
        </p:nvSpPr>
        <p:spPr bwMode="auto">
          <a:xfrm>
            <a:off x="114300" y="114300"/>
            <a:ext cx="8915400" cy="6629400"/>
          </a:xfrm>
          <a:prstGeom prst="rect">
            <a:avLst/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61631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BB95A6E-585F-4577-ABD9-2FCEEF56725A}" type="datetime1">
              <a:rPr lang="en-US" smtClean="0"/>
              <a:t>12/5/2019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E6206-DFBC-4B11-94A1-B147F91D588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4854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5E5D58B-CC92-4EF1-8742-84E7BAAC0334}" type="datetime1">
              <a:rPr lang="en-US" smtClean="0"/>
              <a:t>12/5/2019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E6206-DFBC-4B11-94A1-B147F91D588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94550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8608F10-7258-4B64-BB72-38A0D5626E62}" type="datetime1">
              <a:rPr lang="en-US" smtClean="0"/>
              <a:t>12/5/2019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E1E6206-DFBC-4B11-94A1-B147F91D588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8128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D2A64F4-2F1E-4DBB-A6E7-9B44F747BB0B}" type="datetime1">
              <a:rPr lang="en-US" smtClean="0"/>
              <a:t>12/5/2019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E1E6206-DFBC-4B11-94A1-B147F91D588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470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2083860-6B10-46DA-9B88-151E9E5797AB}" type="datetime1">
              <a:rPr lang="en-US" smtClean="0"/>
              <a:t>12/5/2019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E1E6206-DFBC-4B11-94A1-B147F91D588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19848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C184D94-B745-41EA-95C5-6663A9D24914}" type="datetime1">
              <a:rPr lang="en-US" smtClean="0"/>
              <a:t>12/5/2019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E1E6206-DFBC-4B11-94A1-B147F91D588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2701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38DB3B0-CA06-475C-B158-A073028FD2EC}" type="datetime1">
              <a:rPr lang="en-US" smtClean="0"/>
              <a:t>12/5/2019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E1E6206-DFBC-4B11-94A1-B147F91D588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88619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E2F74C7-DC24-4CD1-9D2C-E029998B9D73}" type="datetime1">
              <a:rPr lang="en-US" smtClean="0"/>
              <a:t>12/5/2019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E1E6206-DFBC-4B11-94A1-B147F91D588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41032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C179EF-983E-4944-8022-0AD7FBE24CC9}" type="datetime1">
              <a:rPr lang="en-US" smtClean="0"/>
              <a:t>12/5/2019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E1E6206-DFBC-4B11-94A1-B147F91D588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07461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B67DAF7-3E8F-4686-9038-FDFC84EC646F}" type="datetime1">
              <a:rPr lang="en-US" smtClean="0"/>
              <a:t>12/5/2019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E1E6206-DFBC-4B11-94A1-B147F91D588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958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8608F10-7258-4B64-BB72-38A0D5626E62}" type="datetime1">
              <a:rPr lang="en-US" smtClean="0"/>
              <a:t>12/5/2019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E6206-DFBC-4B11-94A1-B147F91D5887}" type="slidenum">
              <a:rPr lang="en-US" smtClean="0"/>
              <a:t>‹#›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431115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BB95A6E-585F-4577-ABD9-2FCEEF56725A}" type="datetime1">
              <a:rPr lang="en-US" smtClean="0"/>
              <a:t>12/5/2019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E1E6206-DFBC-4B11-94A1-B147F91D588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1654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5E5D58B-CC92-4EF1-8742-84E7BAAC0334}" type="datetime1">
              <a:rPr lang="en-US" smtClean="0"/>
              <a:t>12/5/2019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E1E6206-DFBC-4B11-94A1-B147F91D588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79250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8608F10-7258-4B64-BB72-38A0D5626E62}" type="datetime1">
              <a:rPr lang="en-US" smtClean="0"/>
              <a:t>12/5/2019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E1E6206-DFBC-4B11-94A1-B147F91D588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35529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D2A64F4-2F1E-4DBB-A6E7-9B44F747BB0B}" type="datetime1">
              <a:rPr lang="en-US" smtClean="0"/>
              <a:t>12/5/2019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E1E6206-DFBC-4B11-94A1-B147F91D588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887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2083860-6B10-46DA-9B88-151E9E5797AB}" type="datetime1">
              <a:rPr lang="en-US" smtClean="0"/>
              <a:t>12/5/2019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E1E6206-DFBC-4B11-94A1-B147F91D588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1392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C184D94-B745-41EA-95C5-6663A9D24914}" type="datetime1">
              <a:rPr lang="en-US" smtClean="0"/>
              <a:t>12/5/2019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E1E6206-DFBC-4B11-94A1-B147F91D588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25562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38DB3B0-CA06-475C-B158-A073028FD2EC}" type="datetime1">
              <a:rPr lang="en-US" smtClean="0"/>
              <a:t>12/5/2019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E1E6206-DFBC-4B11-94A1-B147F91D588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5177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E2F74C7-DC24-4CD1-9D2C-E029998B9D73}" type="datetime1">
              <a:rPr lang="en-US" smtClean="0"/>
              <a:t>12/5/2019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E1E6206-DFBC-4B11-94A1-B147F91D588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10167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C179EF-983E-4944-8022-0AD7FBE24CC9}" type="datetime1">
              <a:rPr lang="en-US" smtClean="0"/>
              <a:t>12/5/2019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E1E6206-DFBC-4B11-94A1-B147F91D588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125290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B67DAF7-3E8F-4686-9038-FDFC84EC646F}" type="datetime1">
              <a:rPr lang="en-US" smtClean="0"/>
              <a:t>12/5/2019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E1E6206-DFBC-4B11-94A1-B147F91D588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033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D2A64F4-2F1E-4DBB-A6E7-9B44F747BB0B}" type="datetime1">
              <a:rPr lang="en-US" smtClean="0"/>
              <a:t>12/5/2019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E6206-DFBC-4B11-94A1-B147F91D588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589973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BB95A6E-585F-4577-ABD9-2FCEEF56725A}" type="datetime1">
              <a:rPr lang="en-US" smtClean="0"/>
              <a:t>12/5/2019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E1E6206-DFBC-4B11-94A1-B147F91D588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599526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5E5D58B-CC92-4EF1-8742-84E7BAAC0334}" type="datetime1">
              <a:rPr lang="en-US" smtClean="0"/>
              <a:t>12/5/2019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E1E6206-DFBC-4B11-94A1-B147F91D588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18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2083860-6B10-46DA-9B88-151E9E5797AB}" type="datetime1">
              <a:rPr lang="en-US" smtClean="0"/>
              <a:t>12/5/2019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E6206-DFBC-4B11-94A1-B147F91D588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386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C184D94-B745-41EA-95C5-6663A9D24914}" type="datetime1">
              <a:rPr lang="en-US" smtClean="0"/>
              <a:t>12/5/2019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E6206-DFBC-4B11-94A1-B147F91D588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74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38DB3B0-CA06-475C-B158-A073028FD2EC}" type="datetime1">
              <a:rPr lang="en-US" smtClean="0"/>
              <a:t>12/5/2019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E6206-DFBC-4B11-94A1-B147F91D588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8007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E2F74C7-DC24-4CD1-9D2C-E029998B9D73}" type="datetime1">
              <a:rPr lang="en-US" smtClean="0"/>
              <a:t>12/5/2019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E6206-DFBC-4B11-94A1-B147F91D588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167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C179EF-983E-4944-8022-0AD7FBE24CC9}" type="datetime1">
              <a:rPr lang="en-US" smtClean="0"/>
              <a:t>12/5/2019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E6206-DFBC-4B11-94A1-B147F91D588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424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B67DAF7-3E8F-4686-9038-FDFC84EC646F}" type="datetime1">
              <a:rPr lang="en-US" smtClean="0"/>
              <a:t>12/5/2019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E6206-DFBC-4B11-94A1-B147F91D588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084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ags" Target="../tags/tag5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E6206-DFBC-4B11-94A1-B147F91D588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7"/>
          <p:cNvSpPr>
            <a:spLocks noChangeArrowheads="1"/>
          </p:cNvSpPr>
          <p:nvPr userDrawn="1"/>
        </p:nvSpPr>
        <p:spPr bwMode="auto">
          <a:xfrm>
            <a:off x="114300" y="114300"/>
            <a:ext cx="8915400" cy="6629400"/>
          </a:xfrm>
          <a:prstGeom prst="rect">
            <a:avLst/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 dirty="0"/>
          </a:p>
        </p:txBody>
      </p:sp>
      <p:pic>
        <p:nvPicPr>
          <p:cNvPr id="8" name="Picture 2" descr="C:\Users\Diana\AppData\Local\Microsoft\Windows\Temporary Internet Files\Content.Outlook\W1R3K72W\NENA Logo.jpg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982229"/>
            <a:ext cx="1395769" cy="652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Content Placeholder 3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856" y="5955416"/>
            <a:ext cx="1793441" cy="717376"/>
          </a:xfrm>
          <a:prstGeom prst="rect">
            <a:avLst/>
          </a:prstGeom>
        </p:spPr>
      </p:pic>
    </p:spTree>
    <p:custDataLst>
      <p:tags r:id="rId13"/>
    </p:custDataLst>
    <p:extLst>
      <p:ext uri="{BB962C8B-B14F-4D97-AF65-F5344CB8AC3E}">
        <p14:creationId xmlns:p14="http://schemas.microsoft.com/office/powerpoint/2010/main" val="1555735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QuestionShape"/>
          <p:cNvSpPr/>
          <p:nvPr userDrawn="1"/>
        </p:nvSpPr>
        <p:spPr>
          <a:xfrm>
            <a:off x="127000" y="127000"/>
            <a:ext cx="8890000" cy="2857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buNone/>
            </a:pPr>
            <a:r>
              <a:rPr lang="en-US" sz="4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iRespond Question Master</a:t>
            </a:r>
          </a:p>
        </p:txBody>
      </p:sp>
      <p:sp>
        <p:nvSpPr>
          <p:cNvPr id="8" name="AShape"/>
          <p:cNvSpPr/>
          <p:nvPr userDrawn="1"/>
        </p:nvSpPr>
        <p:spPr>
          <a:xfrm>
            <a:off x="127000" y="31115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lvl="0" indent="0">
              <a:spcBef>
                <a:spcPct val="20000"/>
              </a:spcBef>
              <a:buFontTx/>
              <a:buNone/>
            </a:pPr>
            <a:r>
              <a:rPr lang="en-US" sz="3200" dirty="0">
                <a:solidFill>
                  <a:schemeClr val="tx1"/>
                </a:solidFill>
              </a:rPr>
              <a:t>A.) Response A</a:t>
            </a:r>
          </a:p>
        </p:txBody>
      </p:sp>
      <p:sp>
        <p:nvSpPr>
          <p:cNvPr id="9" name="BShape"/>
          <p:cNvSpPr/>
          <p:nvPr userDrawn="1"/>
        </p:nvSpPr>
        <p:spPr>
          <a:xfrm>
            <a:off x="127000" y="38354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lvl="0" indent="0">
              <a:spcBef>
                <a:spcPct val="20000"/>
              </a:spcBef>
              <a:buFontTx/>
              <a:buNone/>
            </a:pPr>
            <a:r>
              <a:rPr lang="en-US" sz="3200" dirty="0">
                <a:solidFill>
                  <a:schemeClr val="tx1"/>
                </a:solidFill>
              </a:rPr>
              <a:t>B.) Response B</a:t>
            </a:r>
          </a:p>
        </p:txBody>
      </p:sp>
      <p:sp>
        <p:nvSpPr>
          <p:cNvPr id="10" name="CShape"/>
          <p:cNvSpPr/>
          <p:nvPr userDrawn="1"/>
        </p:nvSpPr>
        <p:spPr>
          <a:xfrm>
            <a:off x="127000" y="45593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lvl="0" indent="0">
              <a:spcBef>
                <a:spcPct val="20000"/>
              </a:spcBef>
              <a:buFontTx/>
              <a:buNone/>
            </a:pPr>
            <a:r>
              <a:rPr lang="en-US" sz="3200" dirty="0">
                <a:solidFill>
                  <a:schemeClr val="tx1"/>
                </a:solidFill>
              </a:rPr>
              <a:t>C.) Response C</a:t>
            </a:r>
          </a:p>
        </p:txBody>
      </p:sp>
      <p:sp>
        <p:nvSpPr>
          <p:cNvPr id="11" name="DShape"/>
          <p:cNvSpPr/>
          <p:nvPr userDrawn="1"/>
        </p:nvSpPr>
        <p:spPr>
          <a:xfrm>
            <a:off x="127000" y="52832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lvl="0" indent="0">
              <a:spcBef>
                <a:spcPct val="20000"/>
              </a:spcBef>
              <a:buFontTx/>
              <a:buNone/>
            </a:pPr>
            <a:r>
              <a:rPr lang="en-US" sz="3200" dirty="0">
                <a:solidFill>
                  <a:schemeClr val="tx1"/>
                </a:solidFill>
              </a:rPr>
              <a:t>D.) Response D</a:t>
            </a:r>
          </a:p>
        </p:txBody>
      </p:sp>
      <p:sp>
        <p:nvSpPr>
          <p:cNvPr id="12" name="EShape"/>
          <p:cNvSpPr/>
          <p:nvPr userDrawn="1"/>
        </p:nvSpPr>
        <p:spPr>
          <a:xfrm>
            <a:off x="127000" y="60071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lvl="0" indent="0">
              <a:spcBef>
                <a:spcPct val="20000"/>
              </a:spcBef>
              <a:buFontTx/>
              <a:buNone/>
            </a:pPr>
            <a:r>
              <a:rPr lang="en-US" sz="3200" dirty="0">
                <a:solidFill>
                  <a:schemeClr val="tx1"/>
                </a:solidFill>
              </a:rPr>
              <a:t>E.) Response E</a:t>
            </a:r>
          </a:p>
        </p:txBody>
      </p:sp>
      <p:sp>
        <p:nvSpPr>
          <p:cNvPr id="13" name="Percent"/>
          <p:cNvSpPr/>
          <p:nvPr userDrawn="1"/>
        </p:nvSpPr>
        <p:spPr>
          <a:xfrm>
            <a:off x="6350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000000"/>
                </a:solidFill>
              </a:rPr>
              <a:t>Percent Complete 100%</a:t>
            </a:r>
          </a:p>
        </p:txBody>
      </p:sp>
      <p:sp>
        <p:nvSpPr>
          <p:cNvPr id="14" name="Timer"/>
          <p:cNvSpPr/>
          <p:nvPr userDrawn="1"/>
        </p:nvSpPr>
        <p:spPr>
          <a:xfrm>
            <a:off x="254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000000"/>
                </a:solidFill>
              </a:rPr>
              <a:t>00:30</a:t>
            </a:r>
          </a:p>
        </p:txBody>
      </p:sp>
      <p:sp>
        <p:nvSpPr>
          <p:cNvPr id="15" name="Rectangle 7"/>
          <p:cNvSpPr>
            <a:spLocks noChangeArrowheads="1"/>
          </p:cNvSpPr>
          <p:nvPr userDrawn="1"/>
        </p:nvSpPr>
        <p:spPr bwMode="auto">
          <a:xfrm>
            <a:off x="114300" y="114300"/>
            <a:ext cx="8915400" cy="6629400"/>
          </a:xfrm>
          <a:prstGeom prst="rect">
            <a:avLst/>
          </a:prstGeom>
          <a:noFill/>
          <a:ln w="1905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 dirty="0"/>
          </a:p>
        </p:txBody>
      </p:sp>
    </p:spTree>
    <p:custDataLst>
      <p:tags r:id="rId12"/>
    </p:custDataLst>
    <p:extLst>
      <p:ext uri="{BB962C8B-B14F-4D97-AF65-F5344CB8AC3E}">
        <p14:creationId xmlns:p14="http://schemas.microsoft.com/office/powerpoint/2010/main" val="273268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Shape" hidden="1"/>
          <p:cNvSpPr/>
          <p:nvPr userDrawn="1"/>
        </p:nvSpPr>
        <p:spPr>
          <a:xfrm>
            <a:off x="127000" y="254000"/>
            <a:ext cx="1270000" cy="127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iRespond Graph</a:t>
            </a:r>
          </a:p>
        </p:txBody>
      </p:sp>
      <p:grpSp>
        <p:nvGrpSpPr>
          <p:cNvPr id="37" name="CorrectBarGroup"/>
          <p:cNvGrpSpPr/>
          <p:nvPr userDrawn="1"/>
        </p:nvGrpSpPr>
        <p:grpSpPr>
          <a:xfrm>
            <a:off x="1270000" y="3175000"/>
            <a:ext cx="2667000" cy="2540000"/>
            <a:chOff x="1270000" y="3175000"/>
            <a:chExt cx="2667000" cy="2540000"/>
          </a:xfrm>
        </p:grpSpPr>
        <p:sp>
          <p:nvSpPr>
            <p:cNvPr id="9" name="CorrectBar0"/>
            <p:cNvSpPr/>
            <p:nvPr userDrawn="1"/>
          </p:nvSpPr>
          <p:spPr>
            <a:xfrm>
              <a:off x="1270000" y="3175000"/>
              <a:ext cx="1079500" cy="254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CorrectBar1"/>
            <p:cNvSpPr/>
            <p:nvPr userDrawn="1"/>
          </p:nvSpPr>
          <p:spPr>
            <a:xfrm>
              <a:off x="2857500" y="4445000"/>
              <a:ext cx="1079500" cy="127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5" name="PercentLabelGroup"/>
          <p:cNvGrpSpPr/>
          <p:nvPr userDrawn="1"/>
        </p:nvGrpSpPr>
        <p:grpSpPr>
          <a:xfrm>
            <a:off x="1270000" y="1270000"/>
            <a:ext cx="7429500" cy="317500"/>
            <a:chOff x="1270000" y="1270000"/>
            <a:chExt cx="7429500" cy="317500"/>
          </a:xfrm>
        </p:grpSpPr>
        <p:sp>
          <p:nvSpPr>
            <p:cNvPr id="8" name="PercentLabel0"/>
            <p:cNvSpPr/>
            <p:nvPr userDrawn="1"/>
          </p:nvSpPr>
          <p:spPr>
            <a:xfrm>
              <a:off x="127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dirty="0">
                  <a:solidFill>
                    <a:srgbClr val="000000"/>
                  </a:solidFill>
                </a:rPr>
                <a:t>67%</a:t>
              </a:r>
            </a:p>
          </p:txBody>
        </p:sp>
        <p:sp>
          <p:nvSpPr>
            <p:cNvPr id="11" name="PercentLabel1"/>
            <p:cNvSpPr/>
            <p:nvPr userDrawn="1"/>
          </p:nvSpPr>
          <p:spPr>
            <a:xfrm>
              <a:off x="2857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dirty="0">
                  <a:solidFill>
                    <a:srgbClr val="000000"/>
                  </a:solidFill>
                </a:rPr>
                <a:t>33%</a:t>
              </a:r>
            </a:p>
          </p:txBody>
        </p:sp>
        <p:sp>
          <p:nvSpPr>
            <p:cNvPr id="14" name="PercentLabel2"/>
            <p:cNvSpPr/>
            <p:nvPr userDrawn="1"/>
          </p:nvSpPr>
          <p:spPr>
            <a:xfrm>
              <a:off x="4445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dirty="0">
                  <a:solidFill>
                    <a:srgbClr val="000000"/>
                  </a:solidFill>
                </a:rPr>
                <a:t>100%</a:t>
              </a:r>
            </a:p>
          </p:txBody>
        </p:sp>
        <p:sp>
          <p:nvSpPr>
            <p:cNvPr id="17" name="PercentLabel3"/>
            <p:cNvSpPr/>
            <p:nvPr userDrawn="1"/>
          </p:nvSpPr>
          <p:spPr>
            <a:xfrm>
              <a:off x="6032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dirty="0">
                  <a:solidFill>
                    <a:srgbClr val="000000"/>
                  </a:solidFill>
                </a:rPr>
                <a:t>100%</a:t>
              </a:r>
            </a:p>
          </p:txBody>
        </p:sp>
        <p:sp>
          <p:nvSpPr>
            <p:cNvPr id="20" name="PercentLabel4"/>
            <p:cNvSpPr/>
            <p:nvPr userDrawn="1"/>
          </p:nvSpPr>
          <p:spPr>
            <a:xfrm>
              <a:off x="762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dirty="0">
                  <a:solidFill>
                    <a:srgbClr val="000000"/>
                  </a:solidFill>
                </a:rPr>
                <a:t>67%</a:t>
              </a:r>
            </a:p>
          </p:txBody>
        </p:sp>
      </p:grpSp>
      <p:grpSp>
        <p:nvGrpSpPr>
          <p:cNvPr id="38" name="IncorrectBarGroup"/>
          <p:cNvGrpSpPr/>
          <p:nvPr userDrawn="1"/>
        </p:nvGrpSpPr>
        <p:grpSpPr>
          <a:xfrm>
            <a:off x="4445000" y="1905000"/>
            <a:ext cx="4254500" cy="3810000"/>
            <a:chOff x="4445000" y="1905000"/>
            <a:chExt cx="4254500" cy="3810000"/>
          </a:xfrm>
        </p:grpSpPr>
        <p:sp>
          <p:nvSpPr>
            <p:cNvPr id="15" name="IncorrectBar2"/>
            <p:cNvSpPr/>
            <p:nvPr userDrawn="1"/>
          </p:nvSpPr>
          <p:spPr>
            <a:xfrm>
              <a:off x="44450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IncorrectBar3"/>
            <p:cNvSpPr/>
            <p:nvPr userDrawn="1"/>
          </p:nvSpPr>
          <p:spPr>
            <a:xfrm>
              <a:off x="60325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IncorrectBar4"/>
            <p:cNvSpPr/>
            <p:nvPr userDrawn="1"/>
          </p:nvSpPr>
          <p:spPr>
            <a:xfrm>
              <a:off x="7620000" y="3175000"/>
              <a:ext cx="1079500" cy="254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3" name="XLabelGroup"/>
          <p:cNvGrpSpPr/>
          <p:nvPr userDrawn="1"/>
        </p:nvGrpSpPr>
        <p:grpSpPr>
          <a:xfrm>
            <a:off x="1270000" y="5842000"/>
            <a:ext cx="7429500" cy="317500"/>
            <a:chOff x="1270000" y="5842000"/>
            <a:chExt cx="7429500" cy="317500"/>
          </a:xfrm>
        </p:grpSpPr>
        <p:sp>
          <p:nvSpPr>
            <p:cNvPr id="10" name="XValueLabel0"/>
            <p:cNvSpPr/>
            <p:nvPr userDrawn="1"/>
          </p:nvSpPr>
          <p:spPr>
            <a:xfrm>
              <a:off x="127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dirty="0">
                  <a:solidFill>
                    <a:srgbClr val="000000"/>
                  </a:solidFill>
                </a:rPr>
                <a:t>A*</a:t>
              </a:r>
            </a:p>
          </p:txBody>
        </p:sp>
        <p:sp>
          <p:nvSpPr>
            <p:cNvPr id="13" name="XValueLabel1"/>
            <p:cNvSpPr/>
            <p:nvPr userDrawn="1"/>
          </p:nvSpPr>
          <p:spPr>
            <a:xfrm>
              <a:off x="2857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dirty="0">
                  <a:solidFill>
                    <a:srgbClr val="000000"/>
                  </a:solidFill>
                </a:rPr>
                <a:t>B*</a:t>
              </a:r>
            </a:p>
          </p:txBody>
        </p:sp>
        <p:sp>
          <p:nvSpPr>
            <p:cNvPr id="16" name="XValueLabel2"/>
            <p:cNvSpPr/>
            <p:nvPr userDrawn="1"/>
          </p:nvSpPr>
          <p:spPr>
            <a:xfrm>
              <a:off x="4445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dirty="0">
                  <a:solidFill>
                    <a:srgbClr val="000000"/>
                  </a:solidFill>
                </a:rPr>
                <a:t>C</a:t>
              </a:r>
            </a:p>
          </p:txBody>
        </p:sp>
        <p:sp>
          <p:nvSpPr>
            <p:cNvPr id="19" name="XValueLabel3"/>
            <p:cNvSpPr/>
            <p:nvPr userDrawn="1"/>
          </p:nvSpPr>
          <p:spPr>
            <a:xfrm>
              <a:off x="6032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dirty="0">
                  <a:solidFill>
                    <a:srgbClr val="000000"/>
                  </a:solidFill>
                </a:rPr>
                <a:t>D</a:t>
              </a:r>
            </a:p>
          </p:txBody>
        </p:sp>
        <p:sp>
          <p:nvSpPr>
            <p:cNvPr id="22" name="XValueLabel4"/>
            <p:cNvSpPr/>
            <p:nvPr userDrawn="1"/>
          </p:nvSpPr>
          <p:spPr>
            <a:xfrm>
              <a:off x="762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dirty="0">
                  <a:solidFill>
                    <a:srgbClr val="000000"/>
                  </a:solidFill>
                </a:rPr>
                <a:t>E</a:t>
              </a:r>
            </a:p>
          </p:txBody>
        </p:sp>
      </p:grpSp>
      <p:grpSp>
        <p:nvGrpSpPr>
          <p:cNvPr id="36" name="AxisLineGroup"/>
          <p:cNvGrpSpPr/>
          <p:nvPr userDrawn="1"/>
        </p:nvGrpSpPr>
        <p:grpSpPr>
          <a:xfrm>
            <a:off x="889000" y="1587500"/>
            <a:ext cx="8001000" cy="4127500"/>
            <a:chOff x="889000" y="1587500"/>
            <a:chExt cx="8001000" cy="4127500"/>
          </a:xfrm>
        </p:grpSpPr>
        <p:cxnSp>
          <p:nvCxnSpPr>
            <p:cNvPr id="23" name="XAxisLine"/>
            <p:cNvCxnSpPr/>
            <p:nvPr userDrawn="1"/>
          </p:nvCxnSpPr>
          <p:spPr>
            <a:xfrm>
              <a:off x="889000" y="5715000"/>
              <a:ext cx="8001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YAxisLine"/>
            <p:cNvCxnSpPr/>
            <p:nvPr userDrawn="1"/>
          </p:nvCxnSpPr>
          <p:spPr>
            <a:xfrm>
              <a:off x="1016000" y="1587500"/>
              <a:ext cx="0" cy="412750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YAxisTick0"/>
            <p:cNvCxnSpPr/>
            <p:nvPr userDrawn="1"/>
          </p:nvCxnSpPr>
          <p:spPr>
            <a:xfrm>
              <a:off x="889000" y="571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YAxisTick1"/>
            <p:cNvCxnSpPr/>
            <p:nvPr userDrawn="1"/>
          </p:nvCxnSpPr>
          <p:spPr>
            <a:xfrm>
              <a:off x="889000" y="444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YAxisTick2"/>
            <p:cNvCxnSpPr/>
            <p:nvPr userDrawn="1"/>
          </p:nvCxnSpPr>
          <p:spPr>
            <a:xfrm>
              <a:off x="889000" y="317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YAxisTick3"/>
            <p:cNvCxnSpPr/>
            <p:nvPr userDrawn="1"/>
          </p:nvCxnSpPr>
          <p:spPr>
            <a:xfrm>
              <a:off x="889000" y="190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YLabelGroup"/>
          <p:cNvGrpSpPr/>
          <p:nvPr userDrawn="1"/>
        </p:nvGrpSpPr>
        <p:grpSpPr>
          <a:xfrm>
            <a:off x="254000" y="1841500"/>
            <a:ext cx="762000" cy="3937000"/>
            <a:chOff x="254000" y="1841500"/>
            <a:chExt cx="762000" cy="3937000"/>
          </a:xfrm>
        </p:grpSpPr>
        <p:sp>
          <p:nvSpPr>
            <p:cNvPr id="26" name="YValueLabel0"/>
            <p:cNvSpPr/>
            <p:nvPr userDrawn="1"/>
          </p:nvSpPr>
          <p:spPr>
            <a:xfrm>
              <a:off x="254000" y="565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28" name="YValueLabel1"/>
            <p:cNvSpPr/>
            <p:nvPr userDrawn="1"/>
          </p:nvSpPr>
          <p:spPr>
            <a:xfrm>
              <a:off x="254000" y="438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30" name="YValueLabel2"/>
            <p:cNvSpPr/>
            <p:nvPr userDrawn="1"/>
          </p:nvSpPr>
          <p:spPr>
            <a:xfrm>
              <a:off x="254000" y="311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32" name="YValueLabel3"/>
            <p:cNvSpPr/>
            <p:nvPr userDrawn="1"/>
          </p:nvSpPr>
          <p:spPr>
            <a:xfrm>
              <a:off x="254000" y="184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rgbClr val="000000"/>
                  </a:solidFill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27989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</p:sldLayoutIdLst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5" Type="http://schemas.openxmlformats.org/officeDocument/2006/relationships/image" Target="../media/image11.jpeg"/><Relationship Id="rId4" Type="http://schemas.openxmlformats.org/officeDocument/2006/relationships/hyperlink" Target="https://www.irs.gov/businesses/small-businesses-self-employed/work-opportunity-tax-credit#targete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657099"/>
            <a:ext cx="7886700" cy="1870821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>
                <a:cs typeface="Arial" panose="020B0604020202020204" pitchFamily="34" charset="0"/>
              </a:rPr>
              <a:t>What Can Ticket to Work </a:t>
            </a:r>
            <a:br>
              <a:rPr lang="en-US" sz="4800" b="1" dirty="0">
                <a:cs typeface="Arial" panose="020B0604020202020204" pitchFamily="34" charset="0"/>
              </a:rPr>
            </a:br>
            <a:r>
              <a:rPr lang="en-US" sz="4800" b="1" dirty="0">
                <a:cs typeface="Arial" panose="020B0604020202020204" pitchFamily="34" charset="0"/>
              </a:rPr>
              <a:t>Do For You?</a:t>
            </a:r>
            <a:r>
              <a:rPr lang="en-US" sz="4800" dirty="0">
                <a:cs typeface="Arial" panose="020B0604020202020204" pitchFamily="34" charset="0"/>
              </a:rPr>
              <a:t/>
            </a:r>
            <a:br>
              <a:rPr lang="en-US" sz="4800" dirty="0">
                <a:cs typeface="Arial" panose="020B0604020202020204" pitchFamily="34" charset="0"/>
              </a:rPr>
            </a:br>
            <a:endParaRPr lang="en-US" sz="4800" dirty="0">
              <a:cs typeface="Arial" panose="020B0604020202020204" pitchFamily="34" charset="0"/>
            </a:endParaRP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xmlns="" id="{FD6AA154-4F5E-48D2-8F8F-1ECF1C7BB1B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428" y="228600"/>
            <a:ext cx="4085844" cy="297230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334288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Questions</a:t>
            </a:r>
          </a:p>
        </p:txBody>
      </p:sp>
      <p:pic>
        <p:nvPicPr>
          <p:cNvPr id="2050" name="Picture 2" descr="C:\Users\Diana\AppData\Local\Microsoft\Windows\Temporary Internet Files\Content.IE5\R49AZJAR\Questionmark[1].jp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1465" y="1825625"/>
            <a:ext cx="3481070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365719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30250" y="2773363"/>
            <a:ext cx="7789863" cy="3662541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n-US" sz="3200" dirty="0"/>
              <a:t>America Works of Louisiana, Inc.</a:t>
            </a:r>
          </a:p>
          <a:p>
            <a:pPr algn="ctr"/>
            <a:r>
              <a:rPr lang="en-US" sz="3200" dirty="0"/>
              <a:t>Director: Stacy Morgan</a:t>
            </a:r>
          </a:p>
          <a:p>
            <a:pPr algn="ctr"/>
            <a:r>
              <a:rPr lang="en-US" sz="3200" dirty="0"/>
              <a:t>650 Poydras Street, Suite 1400</a:t>
            </a:r>
          </a:p>
          <a:p>
            <a:pPr algn="ctr"/>
            <a:r>
              <a:rPr lang="en-US" sz="3200" dirty="0"/>
              <a:t>New Orleans, LA 70130</a:t>
            </a:r>
          </a:p>
          <a:p>
            <a:pPr algn="ctr"/>
            <a:r>
              <a:rPr lang="en-US" sz="3200" dirty="0"/>
              <a:t>T: 504-299-3464</a:t>
            </a:r>
          </a:p>
          <a:p>
            <a:pPr algn="ctr"/>
            <a:r>
              <a:rPr lang="en-US" sz="3200" dirty="0"/>
              <a:t>www.americaworks.com/tickettowork</a:t>
            </a:r>
          </a:p>
          <a:p>
            <a:pPr algn="ctr"/>
            <a:endParaRPr lang="en-US" sz="4000" dirty="0"/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xmlns="" id="{15C27F9B-39A0-4717-8189-4E960D47EAD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223459"/>
            <a:ext cx="3505200" cy="254990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11620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sz="3200" dirty="0">
              <a:latin typeface="Arial" charset="0"/>
              <a:cs typeface="Arial" charset="0"/>
            </a:endParaRPr>
          </a:p>
          <a:p>
            <a:pPr marL="0" indent="0">
              <a:buNone/>
            </a:pPr>
            <a:r>
              <a:rPr lang="en-US" sz="3600" b="1" dirty="0">
                <a:latin typeface="+mj-lt"/>
                <a:cs typeface="Arial" charset="0"/>
              </a:rPr>
              <a:t>Participation in Ticket to Work allows:</a:t>
            </a:r>
          </a:p>
          <a:p>
            <a:pPr marL="0" indent="0">
              <a:buNone/>
            </a:pPr>
            <a:endParaRPr lang="en-US" sz="1000" b="1" dirty="0">
              <a:latin typeface="+mj-lt"/>
              <a:cs typeface="Arial" charset="0"/>
            </a:endParaRPr>
          </a:p>
          <a:p>
            <a:r>
              <a:rPr lang="en-US" sz="2800" dirty="0">
                <a:latin typeface="+mj-lt"/>
                <a:cs typeface="Arial" charset="0"/>
              </a:rPr>
              <a:t>Access to a wide variety of </a:t>
            </a:r>
            <a:r>
              <a:rPr lang="en-US" sz="2800" u="sng" dirty="0">
                <a:latin typeface="+mj-lt"/>
                <a:cs typeface="Arial" charset="0"/>
              </a:rPr>
              <a:t>free</a:t>
            </a:r>
            <a:r>
              <a:rPr lang="en-US" sz="2800" dirty="0">
                <a:latin typeface="+mj-lt"/>
                <a:cs typeface="Arial" charset="0"/>
              </a:rPr>
              <a:t> employment services</a:t>
            </a:r>
          </a:p>
          <a:p>
            <a:r>
              <a:rPr lang="en-US" sz="2800" dirty="0">
                <a:latin typeface="+mj-lt"/>
                <a:cs typeface="Arial" charset="0"/>
              </a:rPr>
              <a:t>Connection with a knowledgeable service provider called an Employment Network (EN)</a:t>
            </a:r>
          </a:p>
          <a:p>
            <a:r>
              <a:rPr lang="en-US" sz="2800" dirty="0">
                <a:latin typeface="+mj-lt"/>
                <a:cs typeface="Arial" charset="0"/>
              </a:rPr>
              <a:t>Support by your “</a:t>
            </a:r>
            <a:r>
              <a:rPr lang="en-US" sz="2800" i="1" dirty="0">
                <a:latin typeface="+mj-lt"/>
                <a:cs typeface="Arial" charset="0"/>
              </a:rPr>
              <a:t>Employment Team</a:t>
            </a:r>
            <a:r>
              <a:rPr lang="en-US" sz="2800" dirty="0">
                <a:latin typeface="+mj-lt"/>
                <a:cs typeface="Arial" charset="0"/>
              </a:rPr>
              <a:t>” on your journey to financial independence</a:t>
            </a:r>
            <a:endParaRPr lang="en-US" sz="2800" dirty="0">
              <a:solidFill>
                <a:srgbClr val="000000"/>
              </a:solidFill>
              <a:latin typeface="+mj-lt"/>
              <a:cs typeface="Arial"/>
            </a:endParaRPr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xmlns="" id="{E482DD2B-815A-4FB9-82E0-60756E704F0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228600"/>
            <a:ext cx="2667000" cy="194014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717788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4200" b="1" dirty="0"/>
              <a:t>What is Ticket To Work?</a:t>
            </a:r>
          </a:p>
          <a:p>
            <a:pPr marL="0" indent="0" algn="ctr">
              <a:buNone/>
            </a:pPr>
            <a:endParaRPr lang="en-US" sz="1300" b="1" dirty="0"/>
          </a:p>
          <a:p>
            <a:r>
              <a:rPr lang="en-US" sz="3300" dirty="0"/>
              <a:t>Established by Social Security Administration (SSA)</a:t>
            </a:r>
          </a:p>
          <a:p>
            <a:r>
              <a:rPr lang="en-US" sz="3300" b="1" dirty="0"/>
              <a:t>Eligibility:</a:t>
            </a:r>
            <a:r>
              <a:rPr lang="en-US" sz="3300" dirty="0"/>
              <a:t> Ages 18-64, currently receiving SSI/SSDI benefits</a:t>
            </a:r>
          </a:p>
          <a:p>
            <a:r>
              <a:rPr lang="en-US" sz="3300" b="1" dirty="0"/>
              <a:t>Goal:</a:t>
            </a:r>
            <a:r>
              <a:rPr lang="en-US" sz="3300" dirty="0"/>
              <a:t> Supports </a:t>
            </a:r>
            <a:r>
              <a:rPr lang="en-US" sz="3300" i="1" dirty="0"/>
              <a:t>career development</a:t>
            </a:r>
            <a:r>
              <a:rPr lang="en-US" sz="3300" dirty="0"/>
              <a:t> for individuals wanting to work and become self-sufficient</a:t>
            </a:r>
          </a:p>
          <a:p>
            <a:r>
              <a:rPr lang="en-US" sz="3300" b="1" dirty="0"/>
              <a:t>Participation:</a:t>
            </a:r>
            <a:r>
              <a:rPr lang="en-US" sz="3300" dirty="0"/>
              <a:t> Free and voluntary program</a:t>
            </a:r>
            <a:r>
              <a:rPr lang="en-US" sz="3400" dirty="0"/>
              <a:t>	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Source: www.choosework.net</a:t>
            </a:r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xmlns="" id="{246FC6B0-11AE-46D7-9B16-E87059832BF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1" y="171951"/>
            <a:ext cx="1753832" cy="127584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104703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3600" b="1" dirty="0"/>
              <a:t>Goals of the Ticket to Work Program</a:t>
            </a:r>
          </a:p>
          <a:p>
            <a:r>
              <a:rPr lang="en-US" dirty="0"/>
              <a:t>Start working at least part-time during first nine months after Ticket assignment with goal of becoming self supporting</a:t>
            </a:r>
          </a:p>
          <a:p>
            <a:r>
              <a:rPr lang="en-US" dirty="0"/>
              <a:t>After nine months, earn Substantial Gainful Activity for 11-18 months</a:t>
            </a:r>
          </a:p>
          <a:p>
            <a:r>
              <a:rPr lang="en-US" dirty="0"/>
              <a:t>Earn Substantial Gainful Activity and be completely off of cash benefits</a:t>
            </a:r>
          </a:p>
          <a:p>
            <a:r>
              <a:rPr lang="en-US" dirty="0"/>
              <a:t>Maintaining medical benefits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905000" cy="164465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xmlns="" id="{86AD3FEE-EDD7-4701-B2D2-9B427FE74F6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228600"/>
            <a:ext cx="1905000" cy="138581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58355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3600" b="1" dirty="0"/>
              <a:t>What is an Employment Network (EN)?</a:t>
            </a:r>
          </a:p>
          <a:p>
            <a:pPr marL="0" indent="0" algn="ctr">
              <a:buNone/>
            </a:pPr>
            <a:endParaRPr lang="en-US" sz="1000" b="1" dirty="0"/>
          </a:p>
          <a:p>
            <a:r>
              <a:rPr lang="en-US" sz="2800" dirty="0"/>
              <a:t>A private or public organization whose goal is to get you back to work!</a:t>
            </a:r>
          </a:p>
          <a:p>
            <a:r>
              <a:rPr lang="en-US" sz="2800" dirty="0"/>
              <a:t>Services vary, but all provide career counseling, job placement assistance and help maintaining long term employment</a:t>
            </a:r>
          </a:p>
          <a:p>
            <a:r>
              <a:rPr lang="en-US" sz="2800" dirty="0"/>
              <a:t>EN will work with you to jointly develop a plan that details your career goals and joint responsibilities</a:t>
            </a:r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xmlns="" id="{72B71EB7-41BD-4BE2-B18D-64519870968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228600"/>
            <a:ext cx="1905000" cy="138581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164030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602162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sz="4000" b="1" dirty="0"/>
              <a:t> </a:t>
            </a:r>
            <a:r>
              <a:rPr lang="en-US" sz="4600" b="1" dirty="0"/>
              <a:t>Services We Provide: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Career Counseling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Job Leads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Individual Work Plan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Work Incentive Counseling Referrals/Planning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Resume Preparation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Labor Market Information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Training/Referrals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Practice Interviewing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Retention Services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b="1" dirty="0"/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xmlns="" id="{C8CC1839-159E-4273-9ADB-43CD621D9AD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204" y="128107"/>
            <a:ext cx="1772640" cy="128953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249935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3600" b="1" dirty="0"/>
              <a:t>Benefits of Ticket to Work</a:t>
            </a:r>
          </a:p>
          <a:p>
            <a:pPr marL="0" indent="0" algn="ctr">
              <a:buNone/>
            </a:pPr>
            <a:endParaRPr lang="en-US" sz="1000" b="1" dirty="0"/>
          </a:p>
          <a:p>
            <a:r>
              <a:rPr lang="en-US" sz="2800" dirty="0"/>
              <a:t>Access to Employment/Career Services</a:t>
            </a:r>
          </a:p>
          <a:p>
            <a:r>
              <a:rPr lang="en-US" sz="2800" dirty="0"/>
              <a:t>Protection from Continuing Disability Reviews (CDR)</a:t>
            </a:r>
          </a:p>
          <a:p>
            <a:r>
              <a:rPr lang="en-US" sz="2800" dirty="0"/>
              <a:t>Assistance with Wage Reporting</a:t>
            </a:r>
          </a:p>
          <a:p>
            <a:r>
              <a:rPr lang="en-US" sz="2800" dirty="0"/>
              <a:t>Work Incentive Counseling Referral/Planning</a:t>
            </a:r>
          </a:p>
          <a:p>
            <a:r>
              <a:rPr lang="en-US" sz="2800" dirty="0"/>
              <a:t>Expedited Reinstatement of Benefits</a:t>
            </a:r>
          </a:p>
          <a:p>
            <a:r>
              <a:rPr lang="en-US" sz="2800" dirty="0"/>
              <a:t>Your own personal employment team!</a:t>
            </a:r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xmlns="" id="{83EE3FD7-FAED-45DF-AEDF-24497B77B04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152400"/>
            <a:ext cx="2028444" cy="147561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726404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344" y="1417638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/>
              <a:t>Valuable Resource: www.choosework.net</a:t>
            </a:r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endParaRPr lang="en-U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7" r="9069"/>
          <a:stretch/>
        </p:blipFill>
        <p:spPr bwMode="auto">
          <a:xfrm>
            <a:off x="1104900" y="1921670"/>
            <a:ext cx="6934200" cy="404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xmlns="" id="{1A6E56E0-A97D-4DB0-B279-393309946A1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235457"/>
            <a:ext cx="1790402" cy="130245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251677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3600" b="1" dirty="0"/>
              <a:t>What is the Work Opportunity Tax Credit?</a:t>
            </a:r>
          </a:p>
          <a:p>
            <a:r>
              <a:rPr lang="en-US" sz="2000" dirty="0"/>
              <a:t>The Work Opportunity Tax Credit (WOTC) is a Federal tax credit available to employers for hiring individuals from certain </a:t>
            </a:r>
            <a:r>
              <a:rPr lang="en-US" sz="2000" u="sng" dirty="0">
                <a:hlinkClick r:id="rId4"/>
              </a:rPr>
              <a:t>targeted groups</a:t>
            </a:r>
            <a:r>
              <a:rPr lang="en-US" sz="2000" dirty="0"/>
              <a:t> who have consistently faced significant barriers to employment.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2000" b="1" dirty="0"/>
              <a:t>Veterans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2000" b="1" dirty="0"/>
              <a:t>Ex- Felons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2000" b="1" dirty="0"/>
              <a:t>Summer Youth Referrals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2000" b="1" dirty="0"/>
              <a:t>Vocational Rehabilitation Referrals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2000" b="1" dirty="0"/>
              <a:t>SNAP Recipient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2000" b="1" dirty="0"/>
              <a:t>SSI Recipient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2000" b="1" dirty="0"/>
              <a:t>TANF Recipient</a:t>
            </a:r>
          </a:p>
          <a:p>
            <a:pPr marL="0" indent="0" algn="ctr">
              <a:buNone/>
            </a:pPr>
            <a:endParaRPr lang="en-US" sz="1000" b="1" dirty="0"/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xmlns="" id="{8D48DE07-0EF4-40EA-A76E-7B24DAB4F4C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304800"/>
            <a:ext cx="1657106" cy="120548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2757148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14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RespondQuestion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iRespondGraph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1327</TotalTime>
  <Words>541</Words>
  <Application>Microsoft Office PowerPoint</Application>
  <PresentationFormat>On-screen Show (4:3)</PresentationFormat>
  <Paragraphs>84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ＭＳ Ｐゴシック</vt:lpstr>
      <vt:lpstr>Arial</vt:lpstr>
      <vt:lpstr>Calibri</vt:lpstr>
      <vt:lpstr>Wingdings</vt:lpstr>
      <vt:lpstr>Office Theme</vt:lpstr>
      <vt:lpstr>iRespondQuestionMaster</vt:lpstr>
      <vt:lpstr>iRespondGraphMaster</vt:lpstr>
      <vt:lpstr>What Can Ticket to Work  Do For You?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Diana</dc:creator>
  <cp:lastModifiedBy>Donna J. Johnson</cp:lastModifiedBy>
  <cp:revision>35</cp:revision>
  <cp:lastPrinted>2019-12-05T23:11:56Z</cp:lastPrinted>
  <dcterms:created xsi:type="dcterms:W3CDTF">2015-06-11T20:35:47Z</dcterms:created>
  <dcterms:modified xsi:type="dcterms:W3CDTF">2019-12-05T23:18:17Z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howTimer">
    <vt:bool>true</vt:bool>
  </property>
  <property fmtid="{D5CDD505-2E9C-101B-9397-08002B2CF9AE}" pid="3" name="ShowPercent">
    <vt:bool>true</vt:bool>
  </property>
  <property fmtid="{D5CDD505-2E9C-101B-9397-08002B2CF9AE}" pid="4" name="ArticulateGUID">
    <vt:lpwstr>7233AE82-8EEB-43F3-9A3C-8C9AC7295127</vt:lpwstr>
  </property>
  <property fmtid="{D5CDD505-2E9C-101B-9397-08002B2CF9AE}" pid="5" name="ArticulatePath">
    <vt:lpwstr>NENA Presentation for Beneficaries6 25 15</vt:lpwstr>
  </property>
  <property fmtid="{D5CDD505-2E9C-101B-9397-08002B2CF9AE}" pid="6" name="KeepGraph">
    <vt:bool>false</vt:bool>
  </property>
  <property fmtid="{D5CDD505-2E9C-101B-9397-08002B2CF9AE}" pid="7" name="AutoReflect">
    <vt:bool>false</vt:bool>
  </property>
</Properties>
</file>