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257" r:id="rId5"/>
    <p:sldId id="312" r:id="rId6"/>
    <p:sldId id="425" r:id="rId7"/>
    <p:sldId id="311" r:id="rId8"/>
    <p:sldId id="262" r:id="rId9"/>
    <p:sldId id="260" r:id="rId10"/>
    <p:sldId id="426" r:id="rId11"/>
    <p:sldId id="313" r:id="rId12"/>
    <p:sldId id="267" r:id="rId1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5F265FF-12B1-43E6-AFAA-61C611F87444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69928BA-E1DC-4D5C-BC89-FC262DFD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65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21C93-C6C5-43C9-BDBB-3B3926036F6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642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21C93-C6C5-43C9-BDBB-3B3926036F6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F4119FE-20BA-4DA9-82AB-ADA209C84F04}" type="datetime4">
              <a:rPr lang="en-US" smtClean="0"/>
              <a:t>December 9, 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34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120C-7310-409A-B8CB-6B9901F9142B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5E935D90-78C9-42AE-86D9-0348A17F0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10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120C-7310-409A-B8CB-6B9901F9142B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35D90-78C9-42AE-86D9-0348A17F0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39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120C-7310-409A-B8CB-6B9901F9142B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35D90-78C9-42AE-86D9-0348A17F0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69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6B90A44-B230-7F4A-A31B-76E9F165E6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pc="67" baseline="0"/>
            </a:lvl1pPr>
          </a:lstStyle>
          <a:p>
            <a:r>
              <a:rPr lang="en-US">
                <a:solidFill>
                  <a:srgbClr val="171717"/>
                </a:solidFill>
              </a:rPr>
              <a:t>GLOBAL ACCEPTANCE &amp; SOLUTIONS</a:t>
            </a:r>
            <a:endParaRPr lang="en-US" dirty="0">
              <a:solidFill>
                <a:srgbClr val="171717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17C0AB4-A964-E74B-95E6-57099D93E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2DB24-5BB4-4F1B-973E-A10FA63DFB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3273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and Conten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3AB2DB24-5BB4-4F1B-973E-A10FA63DFB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 dirty="0"/>
              <a:t>September 12, 2019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 bwMode="gray">
          <a:xfrm>
            <a:off x="4159251" y="256118"/>
            <a:ext cx="7715251" cy="55009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Subtitle 2"/>
          <p:cNvSpPr>
            <a:spLocks noGrp="1"/>
          </p:cNvSpPr>
          <p:nvPr>
            <p:ph type="body" idx="13" hasCustomPrompt="1"/>
          </p:nvPr>
        </p:nvSpPr>
        <p:spPr bwMode="gray">
          <a:xfrm>
            <a:off x="219456" y="1389888"/>
            <a:ext cx="3634528" cy="823912"/>
          </a:xfrm>
        </p:spPr>
        <p:txBody>
          <a:bodyPr rIns="0" anchor="t" anchorCtr="0"/>
          <a:lstStyle>
            <a:lvl1pPr marL="0" indent="0">
              <a:buNone/>
              <a:defRPr sz="1867" b="0">
                <a:latin typeface="Mark Offc For MC" panose="020B0504020101010102" pitchFamily="34" charset="0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 or secondary text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550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120C-7310-409A-B8CB-6B9901F9142B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35D90-78C9-42AE-86D9-0348A17F0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053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9CE7120C-7310-409A-B8CB-6B9901F9142B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5E935D90-78C9-42AE-86D9-0348A17F0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95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120C-7310-409A-B8CB-6B9901F9142B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35D90-78C9-42AE-86D9-0348A17F0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82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120C-7310-409A-B8CB-6B9901F9142B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35D90-78C9-42AE-86D9-0348A17F0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64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120C-7310-409A-B8CB-6B9901F9142B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35D90-78C9-42AE-86D9-0348A17F0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719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120C-7310-409A-B8CB-6B9901F9142B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35D90-78C9-42AE-86D9-0348A17F0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076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120C-7310-409A-B8CB-6B9901F9142B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35D90-78C9-42AE-86D9-0348A17F0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45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120C-7310-409A-B8CB-6B9901F9142B}" type="datetimeFigureOut">
              <a:rPr lang="en-US" smtClean="0"/>
              <a:t>12/9/2019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35D90-78C9-42AE-86D9-0348A17F0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309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9CE7120C-7310-409A-B8CB-6B9901F9142B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5E935D90-78C9-42AE-86D9-0348A17F0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23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zFyMhm8Ck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Promoting Inclusive Growth in New Orleans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Introducing Public and private participation geographic information systems (p3GIS)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1560" y="4363528"/>
            <a:ext cx="7891272" cy="1769084"/>
          </a:xfrm>
        </p:spPr>
        <p:txBody>
          <a:bodyPr>
            <a:no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	New Orleans City Council, Economic Development Committee December 10, 2019</a:t>
            </a:r>
          </a:p>
          <a:p>
            <a:pPr algn="ctr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Mastercard Center for Inclusive Growth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Michelle M. Thompson, PhD, GISP, FRGS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Data Fellow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0BCC38A-09A2-4266-83C0-AAF9C93D12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075" y="6132612"/>
            <a:ext cx="1280730" cy="44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91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BDECCF4-C802-074E-858C-F3CB700AF09D}"/>
              </a:ext>
            </a:extLst>
          </p:cNvPr>
          <p:cNvSpPr/>
          <p:nvPr/>
        </p:nvSpPr>
        <p:spPr bwMode="gray">
          <a:xfrm>
            <a:off x="9660" y="0"/>
            <a:ext cx="429692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706A793-0731-5042-B599-6040312BB67B}"/>
              </a:ext>
            </a:extLst>
          </p:cNvPr>
          <p:cNvSpPr/>
          <p:nvPr/>
        </p:nvSpPr>
        <p:spPr>
          <a:xfrm>
            <a:off x="238718" y="265580"/>
            <a:ext cx="3719345" cy="620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Understanding Financial Inclusion in New Orleans</a:t>
            </a:r>
          </a:p>
          <a:p>
            <a:endParaRPr lang="en-US" sz="1867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Businesses and governments increasingly rely on consumer and user insights to decide where to invest.  Those insights can have a positive impact on lower income and underserved communities if the investments are applied across a wider socio-economic spectrum. A comprehensive and integrated data solution that provides a more complete picture of </a:t>
            </a:r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wealth and purchasing power.</a:t>
            </a:r>
          </a:p>
          <a:p>
            <a:endParaRPr lang="en-US" sz="1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project was initiated in 2018-2019 as part of the New America Public Interest Technology Program where Thompson served as a Technologist focused on Inclusive Growth: </a:t>
            </a:r>
            <a:r>
              <a:rPr lang="en-US" sz="1067" dirty="0">
                <a:latin typeface="Arial" panose="020B0604020202020204" pitchFamily="34" charset="0"/>
                <a:cs typeface="Arial" panose="020B0604020202020204" pitchFamily="34" charset="0"/>
              </a:rPr>
              <a:t>https://www.newamerica.org/public-interest-technology/blog/financial-inclusion-citizen-participation-project-bridging-data-gap-low-income-communities/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44AB5790-BE1A-3347-8068-06EC9C3B8A4F}"/>
              </a:ext>
            </a:extLst>
          </p:cNvPr>
          <p:cNvSpPr/>
          <p:nvPr/>
        </p:nvSpPr>
        <p:spPr>
          <a:xfrm>
            <a:off x="5161653" y="1771000"/>
            <a:ext cx="2452060" cy="146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Public data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Open source data which is provided by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Federal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85B768E-3CD9-C149-9309-D79C4B602F98}"/>
              </a:ext>
            </a:extLst>
          </p:cNvPr>
          <p:cNvSpPr/>
          <p:nvPr/>
        </p:nvSpPr>
        <p:spPr>
          <a:xfrm>
            <a:off x="9619922" y="1771000"/>
            <a:ext cx="2452060" cy="2165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Community GIS data</a:t>
            </a:r>
          </a:p>
          <a:p>
            <a:r>
              <a:rPr lang="en-US" sz="1467" dirty="0">
                <a:latin typeface="Arial" panose="020B0604020202020204" pitchFamily="34" charset="0"/>
                <a:cs typeface="Arial" panose="020B0604020202020204" pitchFamily="34" charset="0"/>
              </a:rPr>
              <a:t>Neighborhood knowledge collected in and for community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467" dirty="0">
                <a:latin typeface="Arial" panose="020B0604020202020204" pitchFamily="34" charset="0"/>
                <a:cs typeface="Arial" panose="020B0604020202020204" pitchFamily="34" charset="0"/>
              </a:rPr>
              <a:t>Oral history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467" dirty="0">
                <a:latin typeface="Arial" panose="020B0604020202020204" pitchFamily="34" charset="0"/>
                <a:cs typeface="Arial" panose="020B0604020202020204" pitchFamily="34" charset="0"/>
              </a:rPr>
              <a:t>Neighborhood Engagement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467" dirty="0">
                <a:latin typeface="Arial" panose="020B0604020202020204" pitchFamily="34" charset="0"/>
                <a:cs typeface="Arial" panose="020B0604020202020204" pitchFamily="34" charset="0"/>
              </a:rPr>
              <a:t>Primary data collection</a:t>
            </a:r>
            <a:endParaRPr lang="en-US" sz="18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400"/>
              </a:spcAft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gray">
          <a:xfrm flipV="1">
            <a:off x="6294685" y="1248731"/>
            <a:ext cx="868116" cy="476"/>
          </a:xfrm>
          <a:prstGeom prst="line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gray">
          <a:xfrm>
            <a:off x="9098602" y="1248732"/>
            <a:ext cx="827564" cy="1"/>
          </a:xfrm>
          <a:prstGeom prst="line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 bwMode="gray">
          <a:xfrm flipV="1">
            <a:off x="8119497" y="2150049"/>
            <a:ext cx="3292" cy="901831"/>
          </a:xfrm>
          <a:prstGeom prst="line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 bwMode="gray">
          <a:xfrm>
            <a:off x="7190878" y="344799"/>
            <a:ext cx="1824461" cy="16984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p3GIS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FDD6E7A-D4DC-B743-93CA-7C8E04D77C38}"/>
              </a:ext>
            </a:extLst>
          </p:cNvPr>
          <p:cNvSpPr/>
          <p:nvPr/>
        </p:nvSpPr>
        <p:spPr>
          <a:xfrm>
            <a:off x="7331155" y="4158786"/>
            <a:ext cx="2953387" cy="2103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Private data </a:t>
            </a:r>
            <a:endParaRPr lang="en-US" sz="1333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Typically limited access confidential information transformed into anonymized &amp; aggregated data 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333" dirty="0">
                <a:latin typeface="Arial" panose="020B0604020202020204" pitchFamily="34" charset="0"/>
                <a:cs typeface="Arial" panose="020B0604020202020204" pitchFamily="34" charset="0"/>
              </a:rPr>
              <a:t>Non-profit business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333" dirty="0">
                <a:latin typeface="Arial" panose="020B0604020202020204" pitchFamily="34" charset="0"/>
                <a:cs typeface="Arial" panose="020B0604020202020204" pitchFamily="34" charset="0"/>
              </a:rPr>
              <a:t>For-profit business</a:t>
            </a:r>
          </a:p>
          <a:p>
            <a:endParaRPr lang="en-US" sz="133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400"/>
              </a:spcAft>
            </a:pPr>
            <a:endParaRPr lang="en-US" sz="186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207" y="471802"/>
            <a:ext cx="1242967" cy="12429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720" y="3051880"/>
            <a:ext cx="1123553" cy="11235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80" t="7538" r="29301" b="59720"/>
          <a:stretch/>
        </p:blipFill>
        <p:spPr>
          <a:xfrm>
            <a:off x="10009429" y="726592"/>
            <a:ext cx="1081783" cy="93487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0F6AADC-98FC-E243-AB59-D94C419F413A}"/>
              </a:ext>
            </a:extLst>
          </p:cNvPr>
          <p:cNvSpPr/>
          <p:nvPr/>
        </p:nvSpPr>
        <p:spPr>
          <a:xfrm>
            <a:off x="251350" y="132211"/>
            <a:ext cx="1698735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33" b="1" spc="107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OVERVIEW </a:t>
            </a:r>
            <a:endParaRPr lang="en-US" sz="933" spc="107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2DB24-5BB4-4F1B-973E-A10FA63DFB9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gray">
          <a:xfrm>
            <a:off x="11973840" y="4644572"/>
            <a:ext cx="121285" cy="1779368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E5CB7FC-6282-410B-84AC-61D37E46647F}"/>
              </a:ext>
            </a:extLst>
          </p:cNvPr>
          <p:cNvSpPr/>
          <p:nvPr/>
        </p:nvSpPr>
        <p:spPr>
          <a:xfrm>
            <a:off x="3742765" y="6101132"/>
            <a:ext cx="7629909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67" b="1" i="1" dirty="0">
                <a:latin typeface="Arial" panose="020B0604020202020204" pitchFamily="34" charset="0"/>
                <a:cs typeface="Arial" panose="020B0604020202020204" pitchFamily="34" charset="0"/>
              </a:rPr>
              <a:t>Public and Private Participation Geographic Information Systems</a:t>
            </a:r>
          </a:p>
        </p:txBody>
      </p:sp>
    </p:spTree>
    <p:extLst>
      <p:ext uri="{BB962C8B-B14F-4D97-AF65-F5344CB8AC3E}">
        <p14:creationId xmlns:p14="http://schemas.microsoft.com/office/powerpoint/2010/main" val="1453746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FA54657C-85D9-49C9-9F03-AA691FFFE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2DB24-5BB4-4F1B-973E-A10FA63DFB9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6574A65-FBDB-482D-8297-05E61A570870}"/>
              </a:ext>
            </a:extLst>
          </p:cNvPr>
          <p:cNvSpPr/>
          <p:nvPr/>
        </p:nvSpPr>
        <p:spPr>
          <a:xfrm>
            <a:off x="0" y="538578"/>
            <a:ext cx="6096000" cy="63194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189" indent="-457189">
              <a:lnSpc>
                <a:spcPct val="107000"/>
              </a:lnSpc>
              <a:spcAft>
                <a:spcPts val="1067"/>
              </a:spcAft>
              <a:buFont typeface="Symbol" panose="05050102010706020507" pitchFamily="18" charset="2"/>
              <a:buChar char=""/>
            </a:pPr>
            <a:r>
              <a:rPr lang="en-US" sz="1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October 2018: 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Thompson began as a Data Fellow working with Edward Lee, Data Scientist at the Mastercard Center for Inclusive Growth, to evaluate the potential uses of the 3 years of anonymized and aggregated Mastercard transaction data in identifying growth trends by various industries. Followed extensive data safety and security protocol for this unique data for good collaboration.</a:t>
            </a:r>
          </a:p>
          <a:p>
            <a:pPr marL="457189" indent="-457189">
              <a:lnSpc>
                <a:spcPct val="107000"/>
              </a:lnSpc>
              <a:spcAft>
                <a:spcPts val="1067"/>
              </a:spcAft>
              <a:buFont typeface="Symbol" panose="05050102010706020507" pitchFamily="18" charset="2"/>
              <a:buChar char=""/>
            </a:pPr>
            <a:r>
              <a:rPr lang="en-US" sz="1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February 2019: 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team of 60+ Mastercard Datathon Data Scientists over 36 hours providing 1,000+ volunteer hours at legacy APT’s Mastercard Office in Washington, DC. which creates initial data insights.</a:t>
            </a:r>
          </a:p>
          <a:p>
            <a:pPr marL="457189" indent="-457189">
              <a:lnSpc>
                <a:spcPct val="107000"/>
              </a:lnSpc>
              <a:spcAft>
                <a:spcPts val="1067"/>
              </a:spcAft>
              <a:buFont typeface="Symbol" panose="05050102010706020507" pitchFamily="18" charset="2"/>
              <a:buChar char=""/>
            </a:pPr>
            <a:r>
              <a:rPr lang="en-US" sz="1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May 2019 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Using data insights, Thompson/Lee 3 expanded research for the New Orleans market: place-based development strategy using the Livable Claiborne Corridor/Claiborne Corridor Cultural Innovation District; Qualified Opportunity Zones; Tourism.</a:t>
            </a:r>
          </a:p>
          <a:p>
            <a:pPr marL="457189" indent="-457189">
              <a:lnSpc>
                <a:spcPct val="107000"/>
              </a:lnSpc>
              <a:spcAft>
                <a:spcPts val="1067"/>
              </a:spcAft>
              <a:buFont typeface="Symbol" panose="05050102010706020507" pitchFamily="18" charset="2"/>
              <a:buChar char=""/>
            </a:pPr>
            <a:r>
              <a:rPr lang="en-US" sz="1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Summer/Early Fall 2019: 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Engaged p3GIS model through sharing</a:t>
            </a:r>
            <a:r>
              <a:rPr lang="en-US" sz="1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Livable Claiborne Corridor/Claiborne Innovation District  insights with NOLA stakeholders: community, non-profits, academy, and municipal government.</a:t>
            </a:r>
          </a:p>
          <a:p>
            <a:pPr marL="457189" indent="-457189">
              <a:lnSpc>
                <a:spcPct val="107000"/>
              </a:lnSpc>
              <a:spcAft>
                <a:spcPts val="1067"/>
              </a:spcAft>
              <a:buFont typeface="Symbol" panose="05050102010706020507" pitchFamily="18" charset="2"/>
              <a:buChar char=""/>
            </a:pPr>
            <a:r>
              <a:rPr lang="en-US" sz="1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October 2019:  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Results of data insights published in </a:t>
            </a:r>
            <a:r>
              <a:rPr lang="en-US" sz="1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Using Data-Driven Insights to Help Revive a Historic New Orleans Neighborhood</a:t>
            </a:r>
            <a:endParaRPr lang="en-US" sz="1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05CE723-2393-4702-8125-9D2D1E2B879C}"/>
              </a:ext>
            </a:extLst>
          </p:cNvPr>
          <p:cNvSpPr/>
          <p:nvPr/>
        </p:nvSpPr>
        <p:spPr>
          <a:xfrm>
            <a:off x="3489342" y="0"/>
            <a:ext cx="6892849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67" i="1" dirty="0">
                <a:latin typeface="Arial" panose="020B0604020202020204" pitchFamily="34" charset="0"/>
                <a:cs typeface="Arial" panose="020B0604020202020204" pitchFamily="34" charset="0"/>
              </a:rPr>
              <a:t>Data for Good </a:t>
            </a:r>
            <a:r>
              <a:rPr lang="en-US" sz="1867" dirty="0">
                <a:latin typeface="Arial" panose="020B0604020202020204" pitchFamily="34" charset="0"/>
                <a:cs typeface="Arial" panose="020B0604020202020204" pitchFamily="34" charset="0"/>
              </a:rPr>
              <a:t>Project Datathon &amp; Insights History and TimeLine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5A0B3A8-13C7-4BAE-BC1B-856458C8ECD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79231"/>
            <a:ext cx="5855208" cy="456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0943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AB2DB24-5BB4-4F1B-973E-A10FA63DFB9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>
          <a:xfrm>
            <a:off x="4057704" y="6272784"/>
            <a:ext cx="6327648" cy="36512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Source: City of New Orleans QOZ Datathon results (February 2019)</a:t>
            </a:r>
          </a:p>
        </p:txBody>
      </p:sp>
      <p:sp>
        <p:nvSpPr>
          <p:cNvPr id="6" name="TextBox 5"/>
          <p:cNvSpPr txBox="1"/>
          <p:nvPr/>
        </p:nvSpPr>
        <p:spPr bwMode="gray">
          <a:xfrm>
            <a:off x="13433" y="160931"/>
            <a:ext cx="2643085" cy="6655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en-US" sz="1867" b="1" i="1" dirty="0">
                <a:latin typeface="Arial" panose="020B0604020202020204" pitchFamily="34" charset="0"/>
                <a:cs typeface="Arial" panose="020B0604020202020204" pitchFamily="34" charset="0"/>
              </a:rPr>
              <a:t>New Orleans Qualified Opportunity Zones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endParaRPr lang="en-US" sz="1867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en-US" sz="1867" dirty="0">
                <a:latin typeface="Arial" panose="020B0604020202020204" pitchFamily="34" charset="0"/>
                <a:cs typeface="Arial" panose="020B0604020202020204" pitchFamily="34" charset="0"/>
              </a:rPr>
              <a:t>Examining the spend index using Mastercard aggregated and anonymized data for 2018 with US Census Data Income Index from the American Community Survey, 2017.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endParaRPr lang="en-US" sz="18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en-US" sz="1867" b="1" dirty="0">
                <a:latin typeface="Arial" panose="020B0604020202020204" pitchFamily="34" charset="0"/>
                <a:cs typeface="Arial" panose="020B0604020202020204" pitchFamily="34" charset="0"/>
              </a:rPr>
              <a:t>Findings: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en-US" sz="1867" dirty="0">
                <a:latin typeface="Arial" panose="020B0604020202020204" pitchFamily="34" charset="0"/>
                <a:cs typeface="Arial" panose="020B0604020202020204" pitchFamily="34" charset="0"/>
              </a:rPr>
              <a:t>Not All New Orleans Qualified Opportunity Zones are Equal and need customized development strategies based on community needs. 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endParaRPr lang="en-US" sz="18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2726" y="110782"/>
            <a:ext cx="8937605" cy="597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887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5728687"/>
              </p:ext>
            </p:extLst>
          </p:nvPr>
        </p:nvGraphicFramePr>
        <p:xfrm>
          <a:off x="0" y="1594613"/>
          <a:ext cx="6705599" cy="5275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" name="Acrobat Document" r:id="rId3" imgW="7543441" imgH="5829159" progId="AcroExch.Document.DC">
                  <p:embed/>
                </p:oleObj>
              </mc:Choice>
              <mc:Fallback>
                <p:oleObj name="Acrobat Document" r:id="rId3" imgW="7543441" imgH="5829159" progId="AcroExch.Document.DC">
                  <p:embed/>
                  <p:pic>
                    <p:nvPicPr>
                      <p:cNvPr id="5" name="Content Placeholder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594613"/>
                        <a:ext cx="6705599" cy="52756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C7E3-EB7F-4CFF-8148-D62998EC6580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33698"/>
            <a:ext cx="67055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Livable Claiborne Corridor /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Claiborne Corridor Cultural Innovation District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714183"/>
              </p:ext>
            </p:extLst>
          </p:nvPr>
        </p:nvGraphicFramePr>
        <p:xfrm>
          <a:off x="6705599" y="-7039"/>
          <a:ext cx="5486401" cy="4239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" name="Acrobat Document" r:id="rId5" imgW="7543441" imgH="5829159" progId="AcroExch.Document.DC">
                  <p:embed/>
                </p:oleObj>
              </mc:Choice>
              <mc:Fallback>
                <p:oleObj name="Acrobat Document" r:id="rId5" imgW="7543441" imgH="5829159" progId="AcroExch.Document.DC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05599" y="-7039"/>
                        <a:ext cx="5486401" cy="42394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7025638" y="4272677"/>
            <a:ext cx="460553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New Orleans Census Tracts seamlessly align with Neighborhood boundaries. The LCC boundaries do not completely incorporate all neighborhood boundaries/census tracts.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LCC and, almost  all of the CID, are entirely encompassed by Opportunity Zones.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76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908" y="921277"/>
            <a:ext cx="1202218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Datathon Focus: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Demonstrate the use of public and private data to evaluate financial health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businesses.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Have public and private investments changed inside and outside the LCC/CCCID? (buffer)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What are the socio-economic and demographic changes been from 2013 – 2017 using US Census American Community Survey data?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How have small businesses performed in and outside of the LCC/CCCID as compared to the rest of the city?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306F1C6-BA99-4700-B77C-FEE5B96437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39" y="2830413"/>
            <a:ext cx="9762041" cy="36534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94B536D-675F-4728-A1AF-16A34818E2DA}"/>
              </a:ext>
            </a:extLst>
          </p:cNvPr>
          <p:cNvSpPr txBox="1"/>
          <p:nvPr/>
        </p:nvSpPr>
        <p:spPr>
          <a:xfrm>
            <a:off x="3289978" y="6575656"/>
            <a:ext cx="7152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Louisiana Division/City Archives, New Orleans Public Library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79939" y="187569"/>
            <a:ext cx="11891700" cy="9212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Livable Claiborne corridor (LCC) /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Claiborne corridor cultural innovation district (CCCID/CID)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27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AB2DB24-5BB4-4F1B-973E-A10FA63DFB9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dirty="0"/>
              <a:t>September 15, 2019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3"/>
          </p:nvPr>
        </p:nvSpPr>
        <p:spPr>
          <a:xfrm>
            <a:off x="219457" y="1389887"/>
            <a:ext cx="3355489" cy="4341004"/>
          </a:xfrm>
        </p:spPr>
        <p:txBody>
          <a:bodyPr/>
          <a:lstStyle/>
          <a:p>
            <a:r>
              <a:rPr lang="en-US" i="1" dirty="0"/>
              <a:t>New Store Openings in the Livable Claiborne Corridor Accelerate in 2018</a:t>
            </a:r>
          </a:p>
          <a:p>
            <a:endParaRPr lang="en-US" i="1" dirty="0"/>
          </a:p>
          <a:p>
            <a:endParaRPr lang="en-US" i="1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65" y="414006"/>
            <a:ext cx="8218867" cy="554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85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AB2DB24-5BB4-4F1B-973E-A10FA63DFB9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dirty="0"/>
              <a:t>September 15, 2019</a:t>
            </a:r>
          </a:p>
        </p:txBody>
      </p:sp>
      <p:sp>
        <p:nvSpPr>
          <p:cNvPr id="8" name="TextBox 7"/>
          <p:cNvSpPr txBox="1"/>
          <p:nvPr/>
        </p:nvSpPr>
        <p:spPr bwMode="gray">
          <a:xfrm>
            <a:off x="219458" y="1450652"/>
            <a:ext cx="2731789" cy="1229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en-US" sz="1867" i="1" dirty="0"/>
              <a:t>Spend in the CID Grew 12 Times Faster Than the Rest of New Orleans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endParaRPr lang="en-US" sz="1867" i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615" y="604523"/>
            <a:ext cx="8347560" cy="563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793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6417" y="5901148"/>
            <a:ext cx="2313623" cy="92692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AABAA00-E853-4608-846C-97EDE754AACC}"/>
              </a:ext>
            </a:extLst>
          </p:cNvPr>
          <p:cNvSpPr/>
          <p:nvPr/>
        </p:nvSpPr>
        <p:spPr>
          <a:xfrm>
            <a:off x="1286378" y="5245637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https://www.mastercardcenter.org/insights?type=Data-Insights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E0006E9-5D46-45E9-A078-8533DF3D2D96}"/>
              </a:ext>
            </a:extLst>
          </p:cNvPr>
          <p:cNvSpPr/>
          <p:nvPr/>
        </p:nvSpPr>
        <p:spPr>
          <a:xfrm>
            <a:off x="69851" y="4832227"/>
            <a:ext cx="111013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>
                <a:solidFill>
                  <a:srgbClr val="1414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“Using Data-Driven Insights to Help Revive a Historic New Orleans Neighborhood”  article</a:t>
            </a:r>
            <a:endParaRPr 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6DAB335-3EC0-4AFE-86A0-6057A9A3039B}"/>
              </a:ext>
            </a:extLst>
          </p:cNvPr>
          <p:cNvSpPr/>
          <p:nvPr/>
        </p:nvSpPr>
        <p:spPr>
          <a:xfrm>
            <a:off x="665108" y="6210723"/>
            <a:ext cx="71527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https://www.washingtonpost.com/brand-studio/mastercard/the-analytics-of-hope/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D8AE275-F4DC-499B-989F-DC74094ED70D}"/>
              </a:ext>
            </a:extLst>
          </p:cNvPr>
          <p:cNvSpPr/>
          <p:nvPr/>
        </p:nvSpPr>
        <p:spPr>
          <a:xfrm>
            <a:off x="-41805" y="5691680"/>
            <a:ext cx="111013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>
                <a:solidFill>
                  <a:srgbClr val="1414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Analytics of Hope: Data-Driven Community Development in New Orleans” video</a:t>
            </a:r>
            <a:endParaRPr 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XzFyMhm8Ckg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50533" y="162937"/>
            <a:ext cx="8150699" cy="458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0689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1742822F2BFA4AA056311A81482FAC" ma:contentTypeVersion="13" ma:contentTypeDescription="Create a new document." ma:contentTypeScope="" ma:versionID="8f81a76f218b76005022b363a7874eee">
  <xsd:schema xmlns:xsd="http://www.w3.org/2001/XMLSchema" xmlns:xs="http://www.w3.org/2001/XMLSchema" xmlns:p="http://schemas.microsoft.com/office/2006/metadata/properties" xmlns:ns3="9ebcca24-6c96-4d48-8d10-adcf6a3bf186" xmlns:ns4="30530fb7-a9b7-4293-9518-1d178a0bad40" targetNamespace="http://schemas.microsoft.com/office/2006/metadata/properties" ma:root="true" ma:fieldsID="9c4ef6c984bb5091e60fc2964a2484d4" ns3:_="" ns4:_="">
    <xsd:import namespace="9ebcca24-6c96-4d48-8d10-adcf6a3bf186"/>
    <xsd:import namespace="30530fb7-a9b7-4293-9518-1d178a0bad4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Location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bcca24-6c96-4d48-8d10-adcf6a3bf1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530fb7-a9b7-4293-9518-1d178a0bad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13A557-B7E8-45A6-9429-1A677FCC2198}">
  <ds:schemaRefs>
    <ds:schemaRef ds:uri="http://purl.org/dc/dcmitype/"/>
    <ds:schemaRef ds:uri="http://schemas.microsoft.com/office/infopath/2007/PartnerControls"/>
    <ds:schemaRef ds:uri="30530fb7-a9b7-4293-9518-1d178a0bad40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9ebcca24-6c96-4d48-8d10-adcf6a3bf18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C19A958-AFED-476A-AED9-84909606BA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bcca24-6c96-4d48-8d10-adcf6a3bf186"/>
    <ds:schemaRef ds:uri="30530fb7-a9b7-4293-9518-1d178a0bad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285E797-F4D3-47F6-A6DF-5856D1CDB3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214</TotalTime>
  <Words>520</Words>
  <Application>Microsoft Office PowerPoint</Application>
  <PresentationFormat>Widescreen</PresentationFormat>
  <Paragraphs>74</Paragraphs>
  <Slides>9</Slides>
  <Notes>2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Courier New</vt:lpstr>
      <vt:lpstr>Mark Offc For MC</vt:lpstr>
      <vt:lpstr>Rockwell</vt:lpstr>
      <vt:lpstr>Rockwell Condensed</vt:lpstr>
      <vt:lpstr>Symbol</vt:lpstr>
      <vt:lpstr>Wingdings</vt:lpstr>
      <vt:lpstr>Wood Type</vt:lpstr>
      <vt:lpstr>Acrobat Document</vt:lpstr>
      <vt:lpstr>Promoting Inclusive Growth in New Orleans  Introducing Public and private participation geographic information systems (p3GIS)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>University of New Orleans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Promoting Inclusive Growth in New Orleans</dc:title>
  <dc:creator>Michelle M Thompson</dc:creator>
  <cp:lastModifiedBy>Donna J. Johnson</cp:lastModifiedBy>
  <cp:revision>81</cp:revision>
  <cp:lastPrinted>2019-12-09T22:34:46Z</cp:lastPrinted>
  <dcterms:created xsi:type="dcterms:W3CDTF">2019-01-17T06:27:42Z</dcterms:created>
  <dcterms:modified xsi:type="dcterms:W3CDTF">2019-12-09T22:35:09Z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0x010100CD1742822F2BFA4AA056311A81482FAC</vt:lpwstr>
  </property>
</Properties>
</file>